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5" r:id="rId12"/>
    <p:sldId id="276" r:id="rId13"/>
    <p:sldId id="286" r:id="rId14"/>
    <p:sldId id="268" r:id="rId15"/>
    <p:sldId id="278" r:id="rId16"/>
    <p:sldId id="280" r:id="rId17"/>
    <p:sldId id="279" r:id="rId18"/>
    <p:sldId id="273" r:id="rId19"/>
    <p:sldId id="281" r:id="rId20"/>
    <p:sldId id="274" r:id="rId21"/>
    <p:sldId id="283" r:id="rId22"/>
    <p:sldId id="28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0955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19"/>
    <p:restoredTop sz="94231"/>
  </p:normalViewPr>
  <p:slideViewPr>
    <p:cSldViewPr snapToGrid="0" snapToObjects="1">
      <p:cViewPr varScale="1">
        <p:scale>
          <a:sx n="119" d="100"/>
          <a:sy n="119" d="100"/>
        </p:scale>
        <p:origin x="208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2508974116758"/>
          <c:y val="0.0272222500437042"/>
          <c:w val="0.717794131371509"/>
          <c:h val="0.850866828716098"/>
        </c:manualLayout>
      </c:layout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val>
            <c:numRef>
              <c:f>Sheet1!$B$2:$B$6</c:f>
              <c:numCache>
                <c:formatCode>General</c:formatCode>
                <c:ptCount val="5"/>
                <c:pt idx="0">
                  <c:v>32.0</c:v>
                </c:pt>
                <c:pt idx="1">
                  <c:v>32.0</c:v>
                </c:pt>
                <c:pt idx="2">
                  <c:v>28.0</c:v>
                </c:pt>
                <c:pt idx="3">
                  <c:v>10.0</c:v>
                </c:pt>
                <c:pt idx="4">
                  <c:v>15.0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A23-4680-8B61-E36CCD8FE9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val>
            <c:numRef>
              <c:f>Sheet1!$C$2:$C$6</c:f>
              <c:numCache>
                <c:formatCode>General</c:formatCode>
                <c:ptCount val="5"/>
                <c:pt idx="0">
                  <c:v>12.0</c:v>
                </c:pt>
                <c:pt idx="1">
                  <c:v>12.0</c:v>
                </c:pt>
                <c:pt idx="2">
                  <c:v>12.0</c:v>
                </c:pt>
                <c:pt idx="3">
                  <c:v>21.0</c:v>
                </c:pt>
                <c:pt idx="4">
                  <c:v>28.0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6A23-4680-8B61-E36CCD8FE98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 w="25400">
              <a:noFill/>
            </a:ln>
            <a:effectLst/>
          </c:spPr>
          <c:val>
            <c:numRef>
              <c:f>Sheet1!$D$2:$D$6</c:f>
              <c:numCache>
                <c:formatCode>General</c:formatCode>
                <c:ptCount val="5"/>
                <c:pt idx="0">
                  <c:v>8.0</c:v>
                </c:pt>
                <c:pt idx="1">
                  <c:v>10.0</c:v>
                </c:pt>
                <c:pt idx="2">
                  <c:v>16.0</c:v>
                </c:pt>
                <c:pt idx="3">
                  <c:v>16.0</c:v>
                </c:pt>
                <c:pt idx="4">
                  <c:v>20.0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6A23-4680-8B61-E36CCD8FE98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 w="25400">
              <a:noFill/>
            </a:ln>
            <a:effectLst/>
          </c:spPr>
          <c:val>
            <c:numRef>
              <c:f>Sheet1!$E$2:$E$6</c:f>
              <c:numCache>
                <c:formatCode>General</c:formatCode>
                <c:ptCount val="5"/>
                <c:pt idx="0">
                  <c:v>18.0</c:v>
                </c:pt>
                <c:pt idx="1">
                  <c:v>22.0</c:v>
                </c:pt>
                <c:pt idx="2">
                  <c:v>16.0</c:v>
                </c:pt>
                <c:pt idx="3">
                  <c:v>18.0</c:v>
                </c:pt>
                <c:pt idx="4">
                  <c:v>25.0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6A23-4680-8B61-E36CCD8FE9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75079968"/>
        <c:axId val="-675077136"/>
      </c:areaChart>
      <c:catAx>
        <c:axId val="-675079968"/>
        <c:scaling>
          <c:orientation val="minMax"/>
        </c:scaling>
        <c:delete val="0"/>
        <c:axPos val="b"/>
        <c:numFmt formatCode="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75077136"/>
        <c:crosses val="autoZero"/>
        <c:auto val="1"/>
        <c:lblAlgn val="ctr"/>
        <c:lblOffset val="100"/>
        <c:noMultiLvlLbl val="0"/>
      </c:catAx>
      <c:valAx>
        <c:axId val="-675077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7507996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826331025974292"/>
          <c:y val="0.312197567497514"/>
          <c:w val="0.110434649992375"/>
          <c:h val="0.2824403829972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68344410565639"/>
          <c:y val="0.0335837081652332"/>
          <c:w val="0.651859689413823"/>
          <c:h val="0.916487587254966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964-4384-9F08-9C124649BA7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964-4384-9F08-9C124649BA7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D964-4384-9F08-9C124649BA7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D964-4384-9F08-9C124649BA7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D964-4384-9F08-9C124649BA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69949420384952"/>
          <c:y val="0.328175538761395"/>
          <c:w val="0.206649305555556"/>
          <c:h val="0.2910440690071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92CE9-867F-8C44-ABF6-7B2AFF86868A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58B31-B1A7-3241-87E0-A60BBEFB7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BD950D3-DA1E-4FF2-BCDB-2952E0DE45D2}" type="datetime8">
              <a:rPr lang="en-US" smtClean="0"/>
              <a:t>10/11/19 12:52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35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</a:t>
            </a:r>
            <a:r>
              <a:rPr lang="en-US" baseline="0"/>
              <a:t> Scientist at </a:t>
            </a:r>
            <a:r>
              <a:rPr lang="en-US" baseline="0" err="1"/>
              <a:t>emdata</a:t>
            </a:r>
            <a:endParaRPr lang="en-US" baseline="0"/>
          </a:p>
          <a:p>
            <a:endParaRPr lang="en-US" baseline="0"/>
          </a:p>
          <a:p>
            <a:r>
              <a:rPr lang="en-US" baseline="0"/>
              <a:t>We love Power BI helps us easily build impactful data applications that we allow us to scale at a fraction of the time, energy, and cost</a:t>
            </a:r>
          </a:p>
          <a:p>
            <a:endParaRPr lang="en-US" baseline="0"/>
          </a:p>
          <a:p>
            <a:r>
              <a:rPr lang="en-US" baseline="0"/>
              <a:t>And we love working with organizations that are making a difference in the world -- for us Power BI is the way for everyone to do more, better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A3605-7A28-403B-8AF8-3C2A1E6645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258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Data</a:t>
            </a:r>
            <a:r>
              <a:rPr lang="en-US" baseline="0"/>
              <a:t> Scientist at </a:t>
            </a:r>
            <a:r>
              <a:rPr lang="en-US" baseline="0" err="1"/>
              <a:t>emdata</a:t>
            </a:r>
            <a:endParaRPr lang="en-US" baseline="0"/>
          </a:p>
          <a:p>
            <a:endParaRPr lang="en-US" baseline="0"/>
          </a:p>
          <a:p>
            <a:r>
              <a:rPr lang="en-US" baseline="0"/>
              <a:t>We love Power BI helps us easily build impactful data applications that we allow us to scale at a fraction of the time, energy, and cost</a:t>
            </a:r>
          </a:p>
          <a:p>
            <a:endParaRPr lang="en-US" baseline="0"/>
          </a:p>
          <a:p>
            <a:r>
              <a:rPr lang="en-US" baseline="0"/>
              <a:t>And we love working with organizations that are making a difference in the world -- for us Power BI is the way for everyone to do more, better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6A3605-7A28-403B-8AF8-3C2A1E66453A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311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www.pugworldtour.com/home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32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80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944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838200" y="1373872"/>
            <a:ext cx="10515600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193410"/>
            <a:ext cx="12192001" cy="664591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+mn-lt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226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xmlns="" id="{317742F7-7A61-4E5D-A632-AC50523063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ltGray">
          <a:xfrm>
            <a:off x="7342496" y="0"/>
            <a:ext cx="4849503" cy="6182436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5A5F85B-1E65-4702-9247-3B3801F28569}"/>
              </a:ext>
            </a:extLst>
          </p:cNvPr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D342038-9700-4421-B06C-A3ACB351BBE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426" y="6005016"/>
            <a:ext cx="3307974" cy="1078860"/>
          </a:xfrm>
          <a:prstGeom prst="rect">
            <a:avLst/>
          </a:prstGeom>
        </p:spPr>
      </p:pic>
      <p:sp>
        <p:nvSpPr>
          <p:cNvPr id="7" name="TextBox 6">
            <a:hlinkClick r:id="rId4"/>
            <a:extLst>
              <a:ext uri="{FF2B5EF4-FFF2-40B4-BE49-F238E27FC236}">
                <a16:creationId xmlns:a16="http://schemas.microsoft.com/office/drawing/2014/main" xmlns="" id="{AE947C0A-6E2D-4145-AF54-CD5619070842}"/>
              </a:ext>
            </a:extLst>
          </p:cNvPr>
          <p:cNvSpPr txBox="1"/>
          <p:nvPr userDrawn="1"/>
        </p:nvSpPr>
        <p:spPr>
          <a:xfrm>
            <a:off x="838200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/>
                </a:solidFill>
              </a:rPr>
              <a:t>PowerBIWorldTour</a:t>
            </a:r>
            <a:r>
              <a:rPr lang="en-US">
                <a:solidFill>
                  <a:schemeClr val="accent1"/>
                </a:solidFill>
              </a:rPr>
              <a:t>.com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FE2CD26-F5E9-4B5F-A386-F874B512F8D9}"/>
              </a:ext>
            </a:extLst>
          </p:cNvPr>
          <p:cNvSpPr txBox="1"/>
          <p:nvPr userDrawn="1"/>
        </p:nvSpPr>
        <p:spPr>
          <a:xfrm>
            <a:off x="4526507" y="6347233"/>
            <a:ext cx="3138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</a:rPr>
              <a:t>#</a:t>
            </a:r>
            <a:r>
              <a:rPr lang="en-US" sz="2000">
                <a:solidFill>
                  <a:schemeClr val="accent1"/>
                </a:solidFill>
              </a:rPr>
              <a:t>PBIWorldTour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xmlns="" id="{CF498402-1895-4554-9D53-F50ECB7B3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0695" y="1204118"/>
            <a:ext cx="5378450" cy="1884363"/>
          </a:xfrm>
        </p:spPr>
        <p:txBody>
          <a:bodyPr anchor="t">
            <a:noAutofit/>
          </a:bodyPr>
          <a:lstStyle>
            <a:lvl1pPr>
              <a:defRPr sz="6600"/>
            </a:lvl1pPr>
          </a:lstStyle>
          <a:p>
            <a:r>
              <a:rPr lang="en-US" dirty="0"/>
              <a:t>Speaker Intro Slide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406B4A6A-22E1-47A7-84E7-0965900289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0005" y="3403600"/>
            <a:ext cx="5378795" cy="1884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61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82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80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786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18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26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41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72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75C4C-F79F-7C42-8D05-7F50D04242BD}" type="datetimeFigureOut">
              <a:rPr lang="en-US" smtClean="0"/>
              <a:t>10/11/19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3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pp.powerbi.com/reportEmbed?reportId=66cf1c98-6e24-4c0d-9601-fab07bc5bbb1&amp;groupId=da771c0e-3b44-4558-82ac-6cab8a4e7a69&amp;autoAuth=true&amp;ctid=dc59b51d-efd2-4626-83a2-9c2e6315170f&amp;config=eyJjbHVzdGVyVXJsIjoiaHR0cHM6Ly93YWJpLXdlc3QtdXMtcmVkaXJlY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8.png"/><Relationship Id="rId6" Type="http://schemas.openxmlformats.org/officeDocument/2006/relationships/image" Target="../media/image10.png"/><Relationship Id="rId7" Type="http://schemas.openxmlformats.org/officeDocument/2006/relationships/image" Target="../media/image7.png"/><Relationship Id="rId8" Type="http://schemas.openxmlformats.org/officeDocument/2006/relationships/image" Target="../media/image9.jpe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dataflowvideos" TargetMode="External"/><Relationship Id="rId4" Type="http://schemas.openxmlformats.org/officeDocument/2006/relationships/hyperlink" Target="http://kromerbigdata.com/" TargetMode="External"/><Relationship Id="rId5" Type="http://schemas.openxmlformats.org/officeDocument/2006/relationships/hyperlink" Target="http://mssqldude.wordpress.com/" TargetMode="External"/><Relationship Id="rId6" Type="http://schemas.openxmlformats.org/officeDocument/2006/relationships/hyperlink" Target="http://aka.ms/dataflowpatterns" TargetMode="External"/><Relationship Id="rId7" Type="http://schemas.openxmlformats.org/officeDocument/2006/relationships/hyperlink" Target="https://docs.microsoft.com/en-us/azure/data-factory/concepts-data-flow-overview" TargetMode="External"/><Relationship Id="rId8" Type="http://schemas.openxmlformats.org/officeDocument/2006/relationships/hyperlink" Target="http://aka.ms/dataflowexpressions" TargetMode="External"/><Relationship Id="rId9" Type="http://schemas.openxmlformats.org/officeDocument/2006/relationships/hyperlink" Target="https://www.cathrinewilhelmsen.net/2019/05/13/comparing-mapping-wrangling-data-flows-azure-data-factory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55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35555856-9970-4BC3-9AA9-6A917F53AF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7F487851-BFAF-46D8-A1ED-50CAD6E46F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804484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28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Building Robust ETL Pipelines with Azure Data Factory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804788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18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Mapping Data Flows with API Data</a:t>
            </a:r>
          </a:p>
        </p:txBody>
      </p:sp>
      <p:sp>
        <p:nvSpPr>
          <p:cNvPr id="18" name="Freeform 50">
            <a:extLst>
              <a:ext uri="{FF2B5EF4-FFF2-40B4-BE49-F238E27FC236}">
                <a16:creationId xmlns:a16="http://schemas.microsoft.com/office/drawing/2014/main" xmlns="" id="{13722DD7-BA73-4776-93A3-94491FEF72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770" y="3503088"/>
            <a:ext cx="4141760" cy="76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719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8137CDA-0A19-4B5B-8C0A-D42F130E2C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Some speakers at Microsoft like to use this slide for hidden “notes slides”. </a:t>
            </a:r>
          </a:p>
          <a:p>
            <a:r>
              <a:rPr lang="en-US"/>
              <a:t>Delete it if you don’t want to use it.</a:t>
            </a:r>
          </a:p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783B21C6-B581-4FE7-82C8-FEB68AE529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Next: &lt;next slide title&gt;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F40BB203-CF6F-403D-9C49-BC4478F0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Notes (hidden)</a:t>
            </a:r>
          </a:p>
        </p:txBody>
      </p:sp>
    </p:spTree>
    <p:extLst>
      <p:ext uri="{BB962C8B-B14F-4D97-AF65-F5344CB8AC3E}">
        <p14:creationId xmlns:p14="http://schemas.microsoft.com/office/powerpoint/2010/main" val="1103992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542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095591"/>
          </a:solidFill>
          <a:ln w="174625" cmpd="thinThick">
            <a:solidFill>
              <a:srgbClr val="09559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City of Seattle Fire 911 Calls</a:t>
            </a:r>
          </a:p>
        </p:txBody>
      </p:sp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15772"/>
            <a:ext cx="7188199" cy="42230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04" y="6163056"/>
            <a:ext cx="2743200" cy="51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45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55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F56F5174-31D9-4DBB-AAB7-A1FD7BDB13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AE113210-7872-481A-ADE6-3A05CCAF5E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xmlns="" id="{C64FCAB9-B1D4-4AC6-BCA6-7DE48C250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Tony McGovern</a:t>
            </a:r>
          </a:p>
        </p:txBody>
      </p:sp>
      <p:sp>
        <p:nvSpPr>
          <p:cNvPr id="20" name="Freeform 62">
            <a:extLst>
              <a:ext uri="{FF2B5EF4-FFF2-40B4-BE49-F238E27FC236}">
                <a16:creationId xmlns:a16="http://schemas.microsoft.com/office/drawing/2014/main" xmlns="" id="{F9A95BEE-6BB1-4A28-A8E6-A34B2E42EF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9" r="1480" b="1"/>
          <a:stretch/>
        </p:blipFill>
        <p:spPr>
          <a:xfrm>
            <a:off x="20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730DDF74-6436-465D-8A13-7EFDAD0D5F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0574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Hacker. Artist. Storyteller. Data lover.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Data </a:t>
            </a:r>
            <a:r>
              <a:rPr lang="en-US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Scientist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tony@emata.ai</a:t>
            </a:r>
            <a:endParaRPr lang="en-US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emdata.ai</a:t>
            </a:r>
            <a:endParaRPr lang="en-US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http://</a:t>
            </a:r>
            <a:r>
              <a:rPr lang="en-US" sz="20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github.com</a:t>
            </a:r>
            <a:r>
              <a:rPr lang="en-US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/</a:t>
            </a:r>
            <a:r>
              <a:rPr lang="en-US" sz="20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tonmcg</a:t>
            </a:r>
            <a:r>
              <a:rPr lang="en-US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/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@</a:t>
            </a:r>
            <a:r>
              <a:rPr lang="en-US" sz="20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tonmcg</a:t>
            </a:r>
            <a:endParaRPr lang="en-US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04" y="6163056"/>
            <a:ext cx="2743200" cy="51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022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55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F56F5174-31D9-4DBB-AAB7-A1FD7BDB13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AE113210-7872-481A-ADE6-3A05CCAF5E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EGY57B9WsAMo-5r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13504" y="1191200"/>
            <a:ext cx="7620000" cy="4495800"/>
          </a:xfrm>
          <a:prstGeom prst="rect">
            <a:avLst/>
          </a:prstGeom>
        </p:spPr>
      </p:pic>
      <p:sp>
        <p:nvSpPr>
          <p:cNvPr id="20" name="Freeform 62">
            <a:extLst>
              <a:ext uri="{FF2B5EF4-FFF2-40B4-BE49-F238E27FC236}">
                <a16:creationId xmlns:a16="http://schemas.microsoft.com/office/drawing/2014/main" xmlns="" id="{F9A95BEE-6BB1-4A28-A8E6-A34B2E42EF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04" y="6163056"/>
            <a:ext cx="2743200" cy="510686"/>
          </a:xfrm>
          <a:prstGeom prst="rect">
            <a:avLst/>
          </a:prstGeom>
        </p:spPr>
      </p:pic>
      <p:pic>
        <p:nvPicPr>
          <p:cNvPr id="2" name="Picture Placeholder 1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9" r="1480" b="1"/>
          <a:stretch/>
        </p:blipFill>
        <p:spPr>
          <a:xfrm>
            <a:off x="20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7077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D2C4BFA1-2075-4901-9E24-E41D1FDD51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xmlns="" id="{985A7375-E3AF-4F5C-85AE-17E8832952C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F0307F65-8304-4FA8-A841-D4D7625411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xmlns="" id="{C8B8394C-136F-4E05-A002-D93A5E79CD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53FB2EE-284F-4C87-AB3D-BBF87A9FAB9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776538"/>
            <a:ext cx="9144000" cy="13811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 smtClean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  <a:t>Azure Data Factory</a:t>
            </a:r>
            <a:endParaRPr lang="en-US" sz="4000" kern="1200" dirty="0">
              <a:solidFill>
                <a:schemeClr val="bg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699" y="6166303"/>
            <a:ext cx="2750602" cy="51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465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2A5316D-ED2F-4F89-B4B4-8D9240B1A34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095591"/>
          </a:solidFill>
          <a:ln w="174625" cmpd="thinThick">
            <a:solidFill>
              <a:srgbClr val="09559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600" kern="1200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Azure Data Factory</a:t>
            </a:r>
            <a:endParaRPr lang="en-US" sz="2600" kern="1200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32220" y="42716"/>
            <a:ext cx="693493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32563"/>
            <a:r>
              <a:rPr lang="en-US" sz="2000" b="1" dirty="0">
                <a:latin typeface="Helvetica Neue" charset="0"/>
                <a:ea typeface="Helvetica Neue" charset="0"/>
                <a:cs typeface="Helvetica Neue" charset="0"/>
              </a:rPr>
              <a:t>New Pipeline Model </a:t>
            </a:r>
          </a:p>
          <a:p>
            <a:pPr defTabSz="932563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Rich pipeline orchestration</a:t>
            </a:r>
          </a:p>
          <a:p>
            <a:pPr defTabSz="932563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Triggers – on-demand, schedule, event, tumbling window </a:t>
            </a:r>
          </a:p>
          <a:p>
            <a:pPr defTabSz="932563"/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32563"/>
            <a:r>
              <a:rPr lang="en-US" sz="2000" b="1" dirty="0">
                <a:latin typeface="Helvetica Neue" charset="0"/>
                <a:ea typeface="Helvetica Neue" charset="0"/>
                <a:cs typeface="Helvetica Neue" charset="0"/>
              </a:rPr>
              <a:t>Data Movement as a Service </a:t>
            </a:r>
          </a:p>
          <a:p>
            <a:pPr defTabSz="932563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Cloud, Hybrid</a:t>
            </a:r>
          </a:p>
          <a:p>
            <a:pPr defTabSz="932563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70+ connectors provided</a:t>
            </a:r>
          </a:p>
          <a:p>
            <a:pPr defTabSz="932563"/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32563"/>
            <a:r>
              <a:rPr lang="en-US" sz="2000" b="1" dirty="0" smtClean="0">
                <a:latin typeface="Helvetica Neue" charset="0"/>
                <a:ea typeface="Helvetica Neue" charset="0"/>
                <a:cs typeface="Helvetica Neue" charset="0"/>
              </a:rPr>
              <a:t>Mapping and Wrangling Data </a:t>
            </a:r>
            <a:r>
              <a:rPr lang="en-US" sz="2000" b="1" dirty="0">
                <a:latin typeface="Helvetica Neue" charset="0"/>
                <a:ea typeface="Helvetica Neue" charset="0"/>
                <a:cs typeface="Helvetica Neue" charset="0"/>
              </a:rPr>
              <a:t>Flows</a:t>
            </a:r>
          </a:p>
          <a:p>
            <a:pPr defTabSz="932563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Visual authoring, code-free, Azure </a:t>
            </a:r>
            <a:r>
              <a:rPr lang="en-US" sz="2000" dirty="0" err="1">
                <a:latin typeface="Helvetica Neue" charset="0"/>
                <a:ea typeface="Helvetica Neue" charset="0"/>
                <a:cs typeface="Helvetica Neue" charset="0"/>
              </a:rPr>
              <a:t>DataBricks</a:t>
            </a: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 Compute</a:t>
            </a:r>
          </a:p>
          <a:p>
            <a:pPr defTabSz="932563"/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32563"/>
            <a:r>
              <a:rPr lang="en-US" sz="2000" b="1" dirty="0">
                <a:latin typeface="Helvetica Neue" charset="0"/>
                <a:ea typeface="Helvetica Neue" charset="0"/>
                <a:cs typeface="Helvetica Neue" charset="0"/>
              </a:rPr>
              <a:t>SSIS Package Execution </a:t>
            </a:r>
          </a:p>
          <a:p>
            <a:pPr defTabSz="932563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In a managed cloud environment</a:t>
            </a:r>
          </a:p>
          <a:p>
            <a:pPr defTabSz="932563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Use familiar tools, SSMS &amp; SSDT </a:t>
            </a:r>
          </a:p>
          <a:p>
            <a:pPr defTabSz="932563"/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32563"/>
            <a:r>
              <a:rPr lang="en-US" sz="2000" b="1" dirty="0">
                <a:latin typeface="Helvetica Neue" charset="0"/>
                <a:ea typeface="Helvetica Neue" charset="0"/>
                <a:cs typeface="Helvetica Neue" charset="0"/>
              </a:rPr>
              <a:t>Author &amp; Monitor</a:t>
            </a:r>
          </a:p>
          <a:p>
            <a:pPr defTabSz="932563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Programmability (Python, .NET, PowerShell, </a:t>
            </a:r>
            <a:r>
              <a:rPr lang="en-US" sz="2000" dirty="0" err="1">
                <a:latin typeface="Helvetica Neue" charset="0"/>
                <a:ea typeface="Helvetica Neue" charset="0"/>
                <a:cs typeface="Helvetica Neue" charset="0"/>
              </a:rPr>
              <a:t>etc</a:t>
            </a: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pPr defTabSz="932563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Visual Tools</a:t>
            </a:r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04" y="6163056"/>
            <a:ext cx="2743200" cy="51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00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2A5316D-ED2F-4F89-B4B4-8D9240B1A34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095591"/>
          </a:solidFill>
          <a:ln w="174625" cmpd="thinThick">
            <a:solidFill>
              <a:srgbClr val="09559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600" kern="1200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Azure Data Factory</a:t>
            </a:r>
            <a:endParaRPr lang="en-US" sz="2600" kern="1200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32220" y="161413"/>
            <a:ext cx="7901284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Transform Data, At Scale, in the Cloud, Zero-Code</a:t>
            </a:r>
          </a:p>
          <a:p>
            <a:pPr lvl="1"/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Cloud-first, scale-out ELT</a:t>
            </a:r>
          </a:p>
          <a:p>
            <a:pPr lvl="1"/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Code-free dataflow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pipelines</a:t>
            </a:r>
            <a:b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400" b="1" dirty="0" err="1">
                <a:latin typeface="Helvetica Neue" charset="0"/>
                <a:ea typeface="Helvetica Neue" charset="0"/>
                <a:cs typeface="Helvetica Neue" charset="0"/>
              </a:rPr>
              <a:t>Serverless</a:t>
            </a:r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 scale-out transformation execution </a:t>
            </a:r>
            <a:r>
              <a:rPr lang="en-US" sz="2400" b="1" dirty="0" smtClean="0">
                <a:latin typeface="Helvetica Neue" charset="0"/>
                <a:ea typeface="Helvetica Neue" charset="0"/>
                <a:cs typeface="Helvetica Neue" charset="0"/>
              </a:rPr>
              <a:t>engine</a:t>
            </a:r>
            <a:br>
              <a:rPr lang="en-US" sz="2400" b="1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2400" b="1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Maximum Productivity for Data Engineers</a:t>
            </a:r>
          </a:p>
          <a:p>
            <a:pPr lvl="1"/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Does NOT require understanding of Spark / Scala / Python /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Java</a:t>
            </a:r>
            <a:b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400" b="1" dirty="0">
                <a:latin typeface="Helvetica Neue" charset="0"/>
                <a:ea typeface="Helvetica Neue" charset="0"/>
                <a:cs typeface="Helvetica Neue" charset="0"/>
              </a:rPr>
              <a:t>Resilient Data Transformation Flows</a:t>
            </a:r>
          </a:p>
          <a:p>
            <a:pPr lvl="1"/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Built for big data scenarios with unstructured data requirements</a:t>
            </a:r>
          </a:p>
          <a:p>
            <a:pPr lvl="1"/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Operationalize with Data Factory scheduling, control flow and monitoring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04" y="6163056"/>
            <a:ext cx="2743200" cy="51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953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2A5316D-ED2F-4F89-B4B4-8D9240B1A34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095591"/>
          </a:solidFill>
          <a:ln w="174625" cmpd="thinThick">
            <a:solidFill>
              <a:srgbClr val="09559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Data Flow Entities</a:t>
            </a:r>
          </a:p>
        </p:txBody>
      </p:sp>
      <p:pic>
        <p:nvPicPr>
          <p:cNvPr id="15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353" y="1577110"/>
            <a:ext cx="8138160" cy="25635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04" y="6163056"/>
            <a:ext cx="2743200" cy="51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6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D2C4BFA1-2075-4901-9E24-E41D1FDD51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xmlns="" id="{985A7375-E3AF-4F5C-85AE-17E8832952C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F0307F65-8304-4FA8-A841-D4D7625411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xmlns="" id="{C8B8394C-136F-4E05-A002-D93A5E79CD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53FB2EE-284F-4C87-AB3D-BBF87A9FAB9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776538"/>
            <a:ext cx="9144000" cy="138118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000" dirty="0" smtClean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  <a:t>Demonstration:</a:t>
            </a:r>
            <a:br>
              <a:rPr lang="en-US" sz="4000" dirty="0" smtClean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4000" dirty="0" smtClean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  <a:t>Create Http Linked Service to </a:t>
            </a:r>
            <a:r>
              <a:rPr lang="en-US" sz="4000" dirty="0" err="1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  <a:t>Socrata</a:t>
            </a:r>
            <a:r>
              <a:rPr lang="en-US" sz="4000" dirty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  <a:t> API</a:t>
            </a:r>
            <a:endParaRPr lang="en-US" sz="4000" kern="1200" dirty="0">
              <a:solidFill>
                <a:schemeClr val="bg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699" y="6166303"/>
            <a:ext cx="2750602" cy="51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34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2A5316D-ED2F-4F89-B4B4-8D9240B1A34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095591"/>
          </a:solidFill>
          <a:ln w="174625" cmpd="thinThick">
            <a:solidFill>
              <a:srgbClr val="09559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600" kern="1200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Mapping Data Flow: Load a Star Schema</a:t>
            </a:r>
            <a:endParaRPr lang="en-US" sz="2600" kern="1200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FAE290E-7E41-452D-87CD-274747A5B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220" y="954704"/>
            <a:ext cx="6664588" cy="38083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04" y="6163056"/>
            <a:ext cx="2743200" cy="51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24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22C62D-F5D1-4BC8-8077-A32C97155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to the Presenter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3FD0969-2DD2-4820-B558-B161F0D70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Slides 4-10 contain notes for the presenter and are hidden.</a:t>
            </a:r>
          </a:p>
          <a:p>
            <a:r>
              <a:rPr lang="en-US" dirty="0"/>
              <a:t>You may include your picture and company logo on one slide only</a:t>
            </a:r>
          </a:p>
          <a:p>
            <a:r>
              <a:rPr lang="en-US" dirty="0"/>
              <a:t>It is appropriate to provide a brief background (1 minute or less) on your organization.</a:t>
            </a:r>
          </a:p>
        </p:txBody>
      </p:sp>
    </p:spTree>
    <p:extLst>
      <p:ext uri="{BB962C8B-B14F-4D97-AF65-F5344CB8AC3E}">
        <p14:creationId xmlns:p14="http://schemas.microsoft.com/office/powerpoint/2010/main" val="2033073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D2C4BFA1-2075-4901-9E24-E41D1FDD51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xmlns="" id="{985A7375-E3AF-4F5C-85AE-17E8832952C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F0307F65-8304-4FA8-A841-D4D7625411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xmlns="" id="{C8B8394C-136F-4E05-A002-D93A5E79CD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53FB2EE-284F-4C87-AB3D-BBF87A9FAB9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776538"/>
            <a:ext cx="9144000" cy="138118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000" dirty="0" smtClean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  <a:t>Demonstration:</a:t>
            </a:r>
            <a:br>
              <a:rPr lang="en-US" sz="4000" dirty="0" smtClean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4000" dirty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  <a:t> Preprocess Data </a:t>
            </a:r>
            <a:r>
              <a:rPr lang="en-US" sz="4000" dirty="0" smtClean="0">
                <a:solidFill>
                  <a:schemeClr val="bg2"/>
                </a:solidFill>
                <a:latin typeface="Helvetica Neue" charset="0"/>
                <a:ea typeface="Helvetica Neue" charset="0"/>
                <a:cs typeface="Helvetica Neue" charset="0"/>
              </a:rPr>
              <a:t>with Mapping Data Flow</a:t>
            </a:r>
            <a:endParaRPr lang="en-US" sz="4000" kern="1200" dirty="0">
              <a:solidFill>
                <a:schemeClr val="bg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699" y="6166303"/>
            <a:ext cx="2750602" cy="51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54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2A5316D-ED2F-4F89-B4B4-8D9240B1A34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095591"/>
          </a:solidFill>
          <a:ln w="174625" cmpd="thinThick">
            <a:solidFill>
              <a:srgbClr val="09559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600" kern="1200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Wrangling Data Flows: The Road Ahead</a:t>
            </a:r>
            <a:endParaRPr lang="en-US" sz="2600" kern="1200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04" y="6163056"/>
            <a:ext cx="2743200" cy="510686"/>
          </a:xfrm>
          <a:prstGeom prst="rect">
            <a:avLst/>
          </a:prstGeom>
        </p:spPr>
      </p:pic>
      <p:pic>
        <p:nvPicPr>
          <p:cNvPr id="1026" name="Picture 2" descr="https://www.cathrinewilhelmsen.net/scribbles/wp-content/uploads/2019/05/CathrineWilhelmsenWranglingDataFlow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220" y="1030072"/>
            <a:ext cx="7714818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mparing Mapping and Wrangling Data Flows logos: cube-to-cone vs. 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220" y="4687672"/>
            <a:ext cx="238125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633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2A5316D-ED2F-4F89-B4B4-8D9240B1A34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095591"/>
          </a:solidFill>
          <a:ln w="174625" cmpd="thinThick">
            <a:solidFill>
              <a:srgbClr val="09559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600" kern="1200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Resources</a:t>
            </a:r>
            <a:endParaRPr lang="en-US" sz="2600" kern="1200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04" y="6163056"/>
            <a:ext cx="2743200" cy="510686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895707" y="1253331"/>
            <a:ext cx="7793019" cy="4351338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Tutorial Videos: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3"/>
              </a:rPr>
              <a:t>http://aka.ms/dataflowvideos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Patterns</a:t>
            </a:r>
          </a:p>
          <a:p>
            <a:pPr marL="809271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4"/>
              </a:rPr>
              <a:t>http://kromerbigdata.com</a:t>
            </a:r>
            <a:endParaRPr lang="en-US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Helvetica Neue" charset="0"/>
              <a:ea typeface="Helvetica Neue" charset="0"/>
              <a:cs typeface="Helvetica Neue" charset="0"/>
            </a:endParaRPr>
          </a:p>
          <a:p>
            <a:pPr marL="809271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5"/>
              </a:rPr>
              <a:t>http://mssqldude.wordpress.com</a:t>
            </a:r>
            <a:endParaRPr lang="en-US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Helvetica Neue" charset="0"/>
              <a:ea typeface="Helvetica Neue" charset="0"/>
              <a:cs typeface="Helvetica Neue" charset="0"/>
            </a:endParaRPr>
          </a:p>
          <a:p>
            <a:pPr marL="809271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6"/>
              </a:rPr>
              <a:t>http://aka.ms/dataflowpatterns</a:t>
            </a: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Documentation: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7"/>
              </a:rPr>
              <a:t>https://docs.microsoft.com/en-us/azure/data-factory/concepts-data-flow-overview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Expression Language: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8"/>
              </a:rPr>
              <a:t>http://</a:t>
            </a: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8"/>
              </a:rPr>
              <a:t>aka.ms/dataflowexpressions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Comparing Mapping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and Wrangling Data Flows: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9"/>
              </a:rPr>
              <a:t>https://www.cathrinewilhelmsen.net/2019/05/13/comparing-mapping-wrangling-data-flows-azure-data-factory</a:t>
            </a: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9"/>
              </a:rPr>
              <a:t>/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30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ABFE07-9199-4D52-9AAD-98F6AF403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112F212-437F-4E48-AD86-ECA8A71CA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Frame your presentation by answering:</a:t>
            </a:r>
          </a:p>
          <a:p>
            <a:pPr lvl="1"/>
            <a:r>
              <a:rPr lang="en-US" dirty="0"/>
              <a:t>What do you want your audience to learn?</a:t>
            </a:r>
          </a:p>
          <a:p>
            <a:pPr lvl="1"/>
            <a:r>
              <a:rPr lang="en-US" dirty="0"/>
              <a:t>What do you want your audience to do differently?</a:t>
            </a:r>
          </a:p>
          <a:p>
            <a:pPr lvl="1"/>
            <a:r>
              <a:rPr lang="en-US" dirty="0"/>
              <a:t>What result or outcomes do you want your audience to realize?</a:t>
            </a:r>
          </a:p>
          <a:p>
            <a:r>
              <a:rPr lang="en-US" dirty="0"/>
              <a:t>Clarify your session objectives at the beginning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258107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56D071-14C9-46E9-83BC-F3C984DE7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8BCACDE-CB38-44A8-B508-2802AF3FB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picture is worth a thousands word. A good goals is to aim for 7 words per slide.</a:t>
            </a:r>
          </a:p>
          <a:p>
            <a:r>
              <a:rPr lang="en-US" dirty="0"/>
              <a:t>Increase attention and interaction by using a variety of communication mediums, such as polls and videos.</a:t>
            </a:r>
          </a:p>
          <a:p>
            <a:pPr lvl="1"/>
            <a:r>
              <a:rPr lang="en-US" dirty="0"/>
              <a:t>Inform </a:t>
            </a:r>
            <a:r>
              <a:rPr lang="en-US" dirty="0" err="1"/>
              <a:t>PowerBIUG</a:t>
            </a:r>
            <a:r>
              <a:rPr lang="en-US"/>
              <a:t> team of plans if using videos, audio, etc. to ensure appropriate AV &amp; room arrangements are made</a:t>
            </a:r>
          </a:p>
          <a:p>
            <a:r>
              <a:rPr lang="en-US"/>
              <a:t>Plan and follow a rough agenda including a breakdown by minute to help stay on track.</a:t>
            </a:r>
          </a:p>
        </p:txBody>
      </p:sp>
    </p:spTree>
    <p:extLst>
      <p:ext uri="{BB962C8B-B14F-4D97-AF65-F5344CB8AC3E}">
        <p14:creationId xmlns:p14="http://schemas.microsoft.com/office/powerpoint/2010/main" val="897016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722D74C-BC4A-40CA-A84A-6CBDA66D4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of Text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B222DB1-F6AE-497B-9E90-F2B95377D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Main topic 1: size 28pt</a:t>
            </a:r>
          </a:p>
          <a:p>
            <a:pPr lvl="1"/>
            <a:r>
              <a:rPr lang="en-US"/>
              <a:t>Size 24pt for the subtopics</a:t>
            </a:r>
          </a:p>
          <a:p>
            <a:pPr lvl="1"/>
            <a:r>
              <a:rPr lang="en-US"/>
              <a:t>Size 24pt for the subtopics</a:t>
            </a:r>
          </a:p>
          <a:p>
            <a:r>
              <a:rPr lang="en-US"/>
              <a:t>Main topic 2: size 28pt</a:t>
            </a:r>
          </a:p>
          <a:p>
            <a:pPr lvl="1"/>
            <a:r>
              <a:rPr lang="en-US"/>
              <a:t>Size 24pt for the subtopics</a:t>
            </a:r>
          </a:p>
          <a:p>
            <a:pPr lvl="1"/>
            <a:r>
              <a:rPr lang="en-US"/>
              <a:t>Size 24pt for the subtopics</a:t>
            </a:r>
          </a:p>
          <a:p>
            <a:r>
              <a:rPr lang="en-US"/>
              <a:t>Main topic 3: size 28pt</a:t>
            </a:r>
          </a:p>
          <a:p>
            <a:pPr lvl="1"/>
            <a:r>
              <a:rPr lang="en-US"/>
              <a:t>Size 24pt for the subtopics</a:t>
            </a:r>
          </a:p>
          <a:p>
            <a:pPr lvl="1"/>
            <a:r>
              <a:rPr lang="en-US"/>
              <a:t>Size 24pt for the subtopics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12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493636FD-B21C-4DA8-9066-5D49063B7B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40" t="12629" r="64650" b="68115"/>
          <a:stretch/>
        </p:blipFill>
        <p:spPr>
          <a:xfrm>
            <a:off x="1026741" y="3693299"/>
            <a:ext cx="1712020" cy="19891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Palette Info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085581" y="4171208"/>
            <a:ext cx="6987641" cy="1410300"/>
          </a:xfrm>
          <a:custGeom>
            <a:avLst/>
            <a:gdLst/>
            <a:ahLst/>
            <a:cxnLst/>
            <a:rect l="l" t="t" r="r" b="b"/>
            <a:pathLst>
              <a:path w="6985822" h="1410500">
                <a:moveTo>
                  <a:pt x="0" y="0"/>
                </a:moveTo>
                <a:lnTo>
                  <a:pt x="3955278" y="0"/>
                </a:lnTo>
                <a:lnTo>
                  <a:pt x="3955278" y="170496"/>
                </a:lnTo>
                <a:lnTo>
                  <a:pt x="6985822" y="170496"/>
                </a:lnTo>
                <a:lnTo>
                  <a:pt x="6985822" y="1284072"/>
                </a:lnTo>
                <a:lnTo>
                  <a:pt x="3955278" y="1284072"/>
                </a:lnTo>
                <a:lnTo>
                  <a:pt x="3955278" y="1410500"/>
                </a:lnTo>
                <a:lnTo>
                  <a:pt x="0" y="1410500"/>
                </a:lnTo>
                <a:close/>
              </a:path>
            </a:pathLst>
          </a:custGeom>
          <a:noFill/>
          <a:ln w="3175">
            <a:solidFill>
              <a:schemeClr val="tx1">
                <a:alpha val="27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765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762565" y="4307224"/>
            <a:ext cx="1182809" cy="118233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3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4203919" y="4307224"/>
            <a:ext cx="1182809" cy="118233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1">
                <a:gradFill>
                  <a:gsLst>
                    <a:gs pos="5417">
                      <a:srgbClr val="000000"/>
                    </a:gs>
                    <a:gs pos="28000">
                      <a:srgbClr val="000000"/>
                    </a:gs>
                  </a:gsLst>
                  <a:lin ang="5400000" scaled="0"/>
                </a:gradFill>
              </a:rPr>
              <a:t>Accent 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483242" y="4307224"/>
            <a:ext cx="1182809" cy="118233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0071582" y="4439906"/>
            <a:ext cx="917338" cy="91697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6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9060301" y="4439906"/>
            <a:ext cx="917338" cy="91697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5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8041890" y="4439906"/>
            <a:ext cx="917338" cy="91697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4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2803212" y="4307224"/>
            <a:ext cx="1182809" cy="1182334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72">
                <a:gradFill>
                  <a:gsLst>
                    <a:gs pos="5417">
                      <a:srgbClr val="000000"/>
                    </a:gs>
                    <a:gs pos="28000">
                      <a:srgbClr val="000000"/>
                    </a:gs>
                  </a:gsLst>
                  <a:lin ang="5400000" scaled="0"/>
                </a:gradFill>
              </a:rPr>
              <a:t>Text</a:t>
            </a:r>
          </a:p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72">
                <a:gradFill>
                  <a:gsLst>
                    <a:gs pos="5417">
                      <a:srgbClr val="000000"/>
                    </a:gs>
                    <a:gs pos="28000">
                      <a:srgbClr val="000000"/>
                    </a:gs>
                  </a:gsLst>
                  <a:lin ang="5400000" scaled="0"/>
                </a:gradFill>
              </a:rPr>
              <a:t>Dark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6442" y="3077678"/>
            <a:ext cx="8489747" cy="488797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765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Select the 4</a:t>
            </a:r>
            <a:r>
              <a:rPr lang="en-US" sz="1765" baseline="30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</a:t>
            </a:r>
            <a:r>
              <a:rPr lang="en-US" sz="1765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color from the left for subheads and 1</a:t>
            </a:r>
            <a:r>
              <a:rPr lang="en-US" sz="1765" baseline="30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</a:t>
            </a:r>
            <a:r>
              <a:rPr lang="en-US" sz="1765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level non-bulleted text color, or wherever “color” text is preferred over the default black/white text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10191" y="3664173"/>
            <a:ext cx="6921750" cy="271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96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Accent colors 1-6 – (6 Theme Colors to the far right)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203917" y="3745279"/>
            <a:ext cx="6785003" cy="446906"/>
            <a:chOff x="5099206" y="3872901"/>
            <a:chExt cx="6165897" cy="363048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5104785" y="4099191"/>
              <a:ext cx="6154739" cy="0"/>
            </a:xfrm>
            <a:prstGeom prst="line">
              <a:avLst/>
            </a:prstGeom>
            <a:noFill/>
            <a:ln>
              <a:solidFill>
                <a:schemeClr val="tx1"/>
              </a:solidFill>
              <a:headEnd type="arrow" w="med" len="med"/>
              <a:tailEnd type="arrow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99206" y="3872901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1265103" y="3872902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2"/>
          <p:cNvSpPr txBox="1">
            <a:spLocks/>
          </p:cNvSpPr>
          <p:nvPr/>
        </p:nvSpPr>
        <p:spPr>
          <a:xfrm>
            <a:off x="838207" y="1353691"/>
            <a:ext cx="10515593" cy="1593091"/>
          </a:xfrm>
          <a:prstGeom prst="rect">
            <a:avLst/>
          </a:prstGeom>
        </p:spPr>
        <p:txBody>
          <a:bodyPr vert="horz" wrap="square" lIns="179285" tIns="143428" rIns="179285" bIns="143428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137">
                <a:gradFill>
                  <a:gsLst>
                    <a:gs pos="2917">
                      <a:schemeClr val="tx2"/>
                    </a:gs>
                    <a:gs pos="30000">
                      <a:schemeClr val="tx2"/>
                    </a:gs>
                  </a:gsLst>
                  <a:lin ang="5400000" scaled="0"/>
                </a:gradFill>
              </a:rPr>
              <a:t>The PowerPoint palette for this template has been built for you and is shown below. Avoid using too many colors in your presentation. </a:t>
            </a:r>
          </a:p>
        </p:txBody>
      </p:sp>
      <p:sp>
        <p:nvSpPr>
          <p:cNvPr id="20" name="Text Placeholder 2"/>
          <p:cNvSpPr txBox="1">
            <a:spLocks/>
          </p:cNvSpPr>
          <p:nvPr/>
        </p:nvSpPr>
        <p:spPr>
          <a:xfrm>
            <a:off x="3907760" y="5642142"/>
            <a:ext cx="4401548" cy="387798"/>
          </a:xfrm>
          <a:prstGeom prst="rect">
            <a:avLst/>
          </a:prstGeom>
        </p:spPr>
        <p:txBody>
          <a:bodyPr vert="horz" wrap="square" lIns="179285" tIns="0" rIns="179285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4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1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as the main accent color. </a:t>
            </a:r>
            <a:b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</a:b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4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2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and </a:t>
            </a:r>
            <a:r>
              <a:rPr lang="en-US" sz="14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3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when </a:t>
            </a:r>
            <a:r>
              <a:rPr lang="en-US" sz="14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additional colors are needed. 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733015" y="3911178"/>
            <a:ext cx="960758" cy="15237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765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659189" y="3572148"/>
            <a:ext cx="1746582" cy="933851"/>
            <a:chOff x="1132686" y="2188508"/>
            <a:chExt cx="1746128" cy="1942320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2878814" y="2188508"/>
              <a:ext cx="0" cy="1942320"/>
            </a:xfrm>
            <a:prstGeom prst="lin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sp>
          <p:nvSpPr>
            <p:cNvPr id="26" name="Freeform 25"/>
            <p:cNvSpPr/>
            <p:nvPr/>
          </p:nvSpPr>
          <p:spPr bwMode="auto">
            <a:xfrm>
              <a:off x="1132686" y="2188508"/>
              <a:ext cx="1746128" cy="264405"/>
            </a:xfrm>
            <a:custGeom>
              <a:avLst/>
              <a:gdLst>
                <a:gd name="connsiteX0" fmla="*/ 0 w 1883885"/>
                <a:gd name="connsiteY0" fmla="*/ 264405 h 264405"/>
                <a:gd name="connsiteX1" fmla="*/ 0 w 1883885"/>
                <a:gd name="connsiteY1" fmla="*/ 0 h 264405"/>
                <a:gd name="connsiteX2" fmla="*/ 1883885 w 1883885"/>
                <a:gd name="connsiteY2" fmla="*/ 0 h 26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3885" h="264405">
                  <a:moveTo>
                    <a:pt x="0" y="264405"/>
                  </a:moveTo>
                  <a:lnTo>
                    <a:pt x="0" y="0"/>
                  </a:lnTo>
                  <a:lnTo>
                    <a:pt x="1883885" y="0"/>
                  </a:lnTo>
                </a:path>
              </a:pathLst>
            </a:custGeom>
            <a:ln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1765"/>
            </a:p>
          </p:txBody>
        </p:sp>
      </p:grpSp>
      <p:sp>
        <p:nvSpPr>
          <p:cNvPr id="28" name="Text Placeholder 2"/>
          <p:cNvSpPr txBox="1">
            <a:spLocks/>
          </p:cNvSpPr>
          <p:nvPr/>
        </p:nvSpPr>
        <p:spPr>
          <a:xfrm>
            <a:off x="8196167" y="5629882"/>
            <a:ext cx="2947030" cy="3877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400" b="1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Accents 4-6 </a:t>
            </a:r>
            <a:r>
              <a:rPr lang="en-US" sz="14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sparingly – only when more colors are necessary. </a:t>
            </a:r>
          </a:p>
        </p:txBody>
      </p:sp>
    </p:spTree>
    <p:extLst>
      <p:ext uri="{BB962C8B-B14F-4D97-AF65-F5344CB8AC3E}">
        <p14:creationId xmlns:p14="http://schemas.microsoft.com/office/powerpoint/2010/main" val="1923503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0DA991-F8C6-48C2-A611-10A5738A5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2D3EE095-3219-4E24-8817-F2A9767D3B8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539875"/>
          <a:ext cx="10515600" cy="463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7735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FEDDAC-D4CA-4E65-B228-329BF304B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Lots of data? Minimalize</a:t>
            </a:r>
            <a:endParaRPr lang="en-US">
              <a:highlight>
                <a:srgbClr val="FFFF00"/>
              </a:highlight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C42781D6-632A-433D-ABC2-914C65E05995}"/>
              </a:ext>
            </a:extLst>
          </p:cNvPr>
          <p:cNvGrpSpPr/>
          <p:nvPr/>
        </p:nvGrpSpPr>
        <p:grpSpPr>
          <a:xfrm>
            <a:off x="422623" y="2412935"/>
            <a:ext cx="8523361" cy="3411284"/>
            <a:chOff x="277244" y="2402586"/>
            <a:chExt cx="5189521" cy="3377581"/>
          </a:xfrm>
        </p:grpSpPr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8648BCFE-71F9-47E9-805D-1BD78A5EBDBC}"/>
                </a:ext>
              </a:extLst>
            </p:cNvPr>
            <p:cNvSpPr/>
            <p:nvPr/>
          </p:nvSpPr>
          <p:spPr bwMode="auto">
            <a:xfrm rot="16200000">
              <a:off x="941232" y="3810012"/>
              <a:ext cx="3044648" cy="895659"/>
            </a:xfrm>
            <a:prstGeom prst="rect">
              <a:avLst/>
            </a:prstGeom>
            <a:solidFill>
              <a:schemeClr val="accent4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182889" tIns="143428" rIns="182889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125M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D8178628-A6EE-4ADA-A4E2-026A1F98EC30}"/>
                </a:ext>
              </a:extLst>
            </p:cNvPr>
            <p:cNvSpPr/>
            <p:nvPr/>
          </p:nvSpPr>
          <p:spPr bwMode="auto">
            <a:xfrm rot="16200000">
              <a:off x="1696352" y="3643547"/>
              <a:ext cx="3377581" cy="895659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182889" tIns="143428" rIns="182889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>
                  <a:gradFill>
                    <a:gsLst>
                      <a:gs pos="0">
                        <a:schemeClr val="tx1">
                          <a:lumMod val="50000"/>
                        </a:schemeClr>
                      </a:gs>
                      <a:gs pos="100000">
                        <a:schemeClr val="tx1">
                          <a:lumMod val="50000"/>
                        </a:schemeClr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140M</a:t>
              </a:r>
            </a:p>
            <a:p>
              <a:pPr algn="ctr" defTabSz="913924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765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D016CD66-E059-4D26-B536-436D50C5DB4E}"/>
                </a:ext>
              </a:extLst>
            </p:cNvPr>
            <p:cNvSpPr/>
            <p:nvPr/>
          </p:nvSpPr>
          <p:spPr bwMode="auto">
            <a:xfrm rot="16200000">
              <a:off x="-48281" y="3742083"/>
              <a:ext cx="3180504" cy="895659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182889" tIns="143428" rIns="182889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 spc="-5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130M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84036E1B-1A54-4BD9-B599-2FEF271DBF1A}"/>
                </a:ext>
              </a:extLst>
            </p:cNvPr>
            <p:cNvSpPr/>
            <p:nvPr/>
          </p:nvSpPr>
          <p:spPr bwMode="auto">
            <a:xfrm rot="16200000">
              <a:off x="2926959" y="4465702"/>
              <a:ext cx="2246400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="" xmlns:a16="http://schemas.microsoft.com/office/drawing/2014/main" id="{1545A2D8-8087-4199-B074-213D89A46292}"/>
                </a:ext>
              </a:extLst>
            </p:cNvPr>
            <p:cNvSpPr/>
            <p:nvPr/>
          </p:nvSpPr>
          <p:spPr bwMode="auto">
            <a:xfrm rot="16200000">
              <a:off x="3770095" y="4900391"/>
              <a:ext cx="137702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0D053020-6D8D-4590-B349-92A9E2C38691}"/>
                </a:ext>
              </a:extLst>
            </p:cNvPr>
            <p:cNvSpPr/>
            <p:nvPr/>
          </p:nvSpPr>
          <p:spPr>
            <a:xfrm>
              <a:off x="3641405" y="2424395"/>
              <a:ext cx="112459" cy="360338"/>
            </a:xfrm>
            <a:prstGeom prst="rect">
              <a:avLst/>
            </a:prstGeom>
          </p:spPr>
          <p:txBody>
            <a:bodyPr wrap="none" lIns="91427" tIns="45714" rIns="91427" bIns="45714">
              <a:spAutoFit/>
            </a:bodyPr>
            <a:lstStyle/>
            <a:p>
              <a:pPr algn="ctr" defTabSz="913924" fontAlgn="base">
                <a:spcBef>
                  <a:spcPct val="0"/>
                </a:spcBef>
                <a:spcAft>
                  <a:spcPct val="0"/>
                </a:spcAft>
              </a:pPr>
              <a:endParaRPr lang="en-US" sz="1765" spc="5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C687F92B-B17E-4618-A881-B6B50A5B3EAD}"/>
                </a:ext>
              </a:extLst>
            </p:cNvPr>
            <p:cNvSpPr/>
            <p:nvPr/>
          </p:nvSpPr>
          <p:spPr>
            <a:xfrm>
              <a:off x="1656341" y="2617610"/>
              <a:ext cx="112459" cy="360338"/>
            </a:xfrm>
            <a:prstGeom prst="rect">
              <a:avLst/>
            </a:prstGeom>
          </p:spPr>
          <p:txBody>
            <a:bodyPr wrap="none" lIns="91427" tIns="45714" rIns="91427" bIns="45714">
              <a:spAutoFit/>
            </a:bodyPr>
            <a:lstStyle/>
            <a:p>
              <a:pPr algn="ctr" defTabSz="913924" fontAlgn="base">
                <a:spcBef>
                  <a:spcPct val="0"/>
                </a:spcBef>
                <a:spcAft>
                  <a:spcPct val="0"/>
                </a:spcAft>
              </a:pPr>
              <a:endParaRPr lang="en-US" sz="1765" spc="5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="" xmlns:a16="http://schemas.microsoft.com/office/drawing/2014/main" id="{DDDE3BDE-7C2B-4A47-B1E4-A2780157CD14}"/>
                </a:ext>
              </a:extLst>
            </p:cNvPr>
            <p:cNvSpPr/>
            <p:nvPr/>
          </p:nvSpPr>
          <p:spPr>
            <a:xfrm>
              <a:off x="2646566" y="2748710"/>
              <a:ext cx="112459" cy="360338"/>
            </a:xfrm>
            <a:prstGeom prst="rect">
              <a:avLst/>
            </a:prstGeom>
          </p:spPr>
          <p:txBody>
            <a:bodyPr wrap="none" lIns="91427" tIns="45714" rIns="91427" bIns="45714">
              <a:spAutoFit/>
            </a:bodyPr>
            <a:lstStyle/>
            <a:p>
              <a:pPr algn="ctr" defTabSz="913924" fontAlgn="base">
                <a:spcBef>
                  <a:spcPct val="0"/>
                </a:spcBef>
                <a:spcAft>
                  <a:spcPct val="0"/>
                </a:spcAft>
              </a:pPr>
              <a:endParaRPr lang="en-US" sz="1765" spc="5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FD164157-76A0-4F28-AF06-8DE1E6D2311E}"/>
                </a:ext>
              </a:extLst>
            </p:cNvPr>
            <p:cNvSpPr/>
            <p:nvPr/>
          </p:nvSpPr>
          <p:spPr bwMode="auto">
            <a:xfrm rot="16200000">
              <a:off x="314896" y="5026846"/>
              <a:ext cx="112411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="" xmlns:a16="http://schemas.microsoft.com/office/drawing/2014/main" id="{9D9F6569-FDAF-4F4C-8ACD-D8B4FB9A7663}"/>
                </a:ext>
              </a:extLst>
            </p:cNvPr>
            <p:cNvSpPr/>
            <p:nvPr/>
          </p:nvSpPr>
          <p:spPr bwMode="auto">
            <a:xfrm rot="16200000">
              <a:off x="-223959" y="4896442"/>
              <a:ext cx="1384927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="" xmlns:a16="http://schemas.microsoft.com/office/drawing/2014/main" id="{76BF7254-D923-4BB6-A008-39100A98A82E}"/>
                </a:ext>
              </a:extLst>
            </p:cNvPr>
            <p:cNvSpPr/>
            <p:nvPr/>
          </p:nvSpPr>
          <p:spPr bwMode="auto">
            <a:xfrm rot="16200000">
              <a:off x="4867408" y="5180806"/>
              <a:ext cx="81619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="" xmlns:a16="http://schemas.microsoft.com/office/drawing/2014/main" id="{CFB58403-94E1-4D4B-BFEB-B3E809319259}"/>
                </a:ext>
              </a:extLst>
            </p:cNvPr>
            <p:cNvSpPr/>
            <p:nvPr/>
          </p:nvSpPr>
          <p:spPr bwMode="auto">
            <a:xfrm rot="16200000">
              <a:off x="4364273" y="5086121"/>
              <a:ext cx="100556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822522FE-25CA-4511-B4C1-3458F32E6D1D}"/>
              </a:ext>
            </a:extLst>
          </p:cNvPr>
          <p:cNvSpPr txBox="1"/>
          <p:nvPr/>
        </p:nvSpPr>
        <p:spPr>
          <a:xfrm>
            <a:off x="422623" y="1518067"/>
            <a:ext cx="2691816" cy="621806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noAutofit/>
          </a:bodyPr>
          <a:lstStyle/>
          <a:p>
            <a:pPr lvl="0"/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Gray is used to de-emphasize data that is less important. Use cool gray 3 or cool gray 7. See slide 7 for color formulas.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7B6291B9-3934-4063-92CB-952E3074B0C1}"/>
              </a:ext>
            </a:extLst>
          </p:cNvPr>
          <p:cNvSpPr txBox="1"/>
          <p:nvPr/>
        </p:nvSpPr>
        <p:spPr>
          <a:xfrm>
            <a:off x="3423928" y="1518067"/>
            <a:ext cx="1478266" cy="621806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noAutofit/>
          </a:bodyPr>
          <a:lstStyle/>
          <a:p>
            <a:pPr lvl="0"/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All elements have the same interior margins as text blocks.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F0353041-E2CC-4859-B090-FB1874F4CF2C}"/>
              </a:ext>
            </a:extLst>
          </p:cNvPr>
          <p:cNvSpPr txBox="1"/>
          <p:nvPr/>
        </p:nvSpPr>
        <p:spPr>
          <a:xfrm>
            <a:off x="9387434" y="2412934"/>
            <a:ext cx="2691811" cy="1792846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no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When a chart or graphic, has more elements than can easily be aligned to the grid, align the outer edges of the group, top, bottom, left and right edges to the grid.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It is preferable to keep the group aligned to the left border. </a:t>
            </a:r>
          </a:p>
        </p:txBody>
      </p:sp>
      <p:sp>
        <p:nvSpPr>
          <p:cNvPr id="20" name="Freeform 6">
            <a:extLst>
              <a:ext uri="{FF2B5EF4-FFF2-40B4-BE49-F238E27FC236}">
                <a16:creationId xmlns="" xmlns:a16="http://schemas.microsoft.com/office/drawing/2014/main" id="{DDA567A9-6728-4703-91CA-69DAAD270328}"/>
              </a:ext>
            </a:extLst>
          </p:cNvPr>
          <p:cNvSpPr/>
          <p:nvPr/>
        </p:nvSpPr>
        <p:spPr bwMode="auto">
          <a:xfrm>
            <a:off x="6605966" y="2406599"/>
            <a:ext cx="2778040" cy="2599632"/>
          </a:xfrm>
          <a:custGeom>
            <a:avLst/>
            <a:gdLst>
              <a:gd name="connsiteX0" fmla="*/ 2548890 w 2548890"/>
              <a:gd name="connsiteY0" fmla="*/ 2023110 h 2023110"/>
              <a:gd name="connsiteX1" fmla="*/ 2548890 w 2548890"/>
              <a:gd name="connsiteY1" fmla="*/ 0 h 2023110"/>
              <a:gd name="connsiteX2" fmla="*/ 0 w 2548890"/>
              <a:gd name="connsiteY2" fmla="*/ 0 h 202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8890" h="2023110">
                <a:moveTo>
                  <a:pt x="2548890" y="2023110"/>
                </a:moveTo>
                <a:lnTo>
                  <a:pt x="254889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/>
            </a:solidFill>
            <a:headEnd type="arrow" w="med" len="med"/>
            <a:tailEnd type="arrow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65"/>
          </a:p>
        </p:txBody>
      </p:sp>
      <p:cxnSp>
        <p:nvCxnSpPr>
          <p:cNvPr id="21" name="Straight Connector 20">
            <a:extLst>
              <a:ext uri="{FF2B5EF4-FFF2-40B4-BE49-F238E27FC236}">
                <a16:creationId xmlns="" xmlns:a16="http://schemas.microsoft.com/office/drawing/2014/main" id="{44ADFE37-17AD-4F3F-8BF4-6D54766884AA}"/>
              </a:ext>
            </a:extLst>
          </p:cNvPr>
          <p:cNvCxnSpPr>
            <a:cxnSpLocks/>
          </p:cNvCxnSpPr>
          <p:nvPr/>
        </p:nvCxnSpPr>
        <p:spPr>
          <a:xfrm>
            <a:off x="712888" y="2215299"/>
            <a:ext cx="0" cy="2432362"/>
          </a:xfrm>
          <a:prstGeom prst="lin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130836D8-1F69-4112-8E07-511F90390F48}"/>
              </a:ext>
            </a:extLst>
          </p:cNvPr>
          <p:cNvCxnSpPr/>
          <p:nvPr/>
        </p:nvCxnSpPr>
        <p:spPr>
          <a:xfrm>
            <a:off x="3720524" y="2406599"/>
            <a:ext cx="0" cy="448212"/>
          </a:xfrm>
          <a:prstGeom prst="lin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273400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18C4C11-2FDB-48B1-8F70-81B88BE16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F146281C-2D16-438B-9439-E6EB9329AB22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539875"/>
          <a:ext cx="10515600" cy="463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4715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531</TotalTime>
  <Words>804</Words>
  <Application>Microsoft Macintosh PowerPoint</Application>
  <PresentationFormat>Widescreen</PresentationFormat>
  <Paragraphs>127</Paragraphs>
  <Slides>22</Slides>
  <Notes>3</Notes>
  <HiddenSlides>9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Calibri</vt:lpstr>
      <vt:lpstr>Calibri Light</vt:lpstr>
      <vt:lpstr>Helvetica Neue</vt:lpstr>
      <vt:lpstr>Segoe UI</vt:lpstr>
      <vt:lpstr>Arial</vt:lpstr>
      <vt:lpstr>Office Theme</vt:lpstr>
      <vt:lpstr>Building Robust ETL Pipelines with Azure Data Factory</vt:lpstr>
      <vt:lpstr>Notes to the Presenter</vt:lpstr>
      <vt:lpstr>Presentation Best Practices</vt:lpstr>
      <vt:lpstr>Presentation Best Practices</vt:lpstr>
      <vt:lpstr>Example of Text Layout</vt:lpstr>
      <vt:lpstr>Slide Palette Info</vt:lpstr>
      <vt:lpstr>Chart Example</vt:lpstr>
      <vt:lpstr>Lots of data? Minimalize</vt:lpstr>
      <vt:lpstr>Chart Example</vt:lpstr>
      <vt:lpstr>Notes (hidden)</vt:lpstr>
      <vt:lpstr>City of Seattle Fire 911 Calls</vt:lpstr>
      <vt:lpstr>Tony McGovern</vt:lpstr>
      <vt:lpstr>PowerPoint Presentation</vt:lpstr>
      <vt:lpstr>Azure Data Factory</vt:lpstr>
      <vt:lpstr>Azure Data Factory</vt:lpstr>
      <vt:lpstr>Azure Data Factory</vt:lpstr>
      <vt:lpstr>Data Flow Entities</vt:lpstr>
      <vt:lpstr>Demonstration: Create Http Linked Service to Socrata API</vt:lpstr>
      <vt:lpstr>Mapping Data Flow: Load a Star Schema</vt:lpstr>
      <vt:lpstr>Demonstration:  Preprocess Data with Mapping Data Flow</vt:lpstr>
      <vt:lpstr>Wrangling Data Flows: The Road Ahead</vt:lpstr>
      <vt:lpstr>Resources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Robust ETL Pipelines with Azure Data Factory</dc:title>
  <dc:creator>Tony McGovern</dc:creator>
  <cp:lastModifiedBy>Tony McGovern</cp:lastModifiedBy>
  <cp:revision>22</cp:revision>
  <dcterms:created xsi:type="dcterms:W3CDTF">2019-10-11T04:43:30Z</dcterms:created>
  <dcterms:modified xsi:type="dcterms:W3CDTF">2019-10-11T13:37:02Z</dcterms:modified>
</cp:coreProperties>
</file>

<file path=docProps/thumbnail.jpeg>
</file>